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handoutMasterIdLst>
    <p:handoutMasterId r:id="rId6"/>
  </p:handoutMasterIdLst>
  <p:sldIdLst>
    <p:sldId id="256" r:id="rId5"/>
  </p:sldIdLst>
  <p:sldSz cx="9144000" cy="6858000" type="screen4x3"/>
  <p:notesSz cx="6858000" cy="9144000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58ED5"/>
    <a:srgbClr val="1F497D"/>
    <a:srgbClr val="45B598"/>
    <a:srgbClr val="52AE3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9" d="100"/>
          <a:sy n="109" d="100"/>
        </p:scale>
        <p:origin x="1674" y="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88" d="100"/>
          <a:sy n="88" d="100"/>
        </p:scale>
        <p:origin x="-3870" y="-108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presProps" Target="pres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handoutMaster" Target="handoutMasters/handoutMaster1.xml"/><Relationship Id="rId5" Type="http://schemas.openxmlformats.org/officeDocument/2006/relationships/slide" Target="slides/slide1.xml"/><Relationship Id="rId10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AC8E4A7-3956-4ED6-AA72-84AD4B4C70F9}" type="datetimeFigureOut">
              <a:rPr lang="fi-FI" smtClean="0"/>
              <a:pPr/>
              <a:t>6.2.2018</a:t>
            </a:fld>
            <a:endParaRPr lang="fi-FI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2C8B262-4158-44C5-8C12-373AF416C7B2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4893242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Aloitus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827584" y="2850505"/>
            <a:ext cx="7774632" cy="650503"/>
          </a:xfrm>
        </p:spPr>
        <p:txBody>
          <a:bodyPr>
            <a:normAutofit/>
          </a:bodyPr>
          <a:lstStyle>
            <a:lvl1pPr algn="l">
              <a:defRPr sz="3200" b="1">
                <a:solidFill>
                  <a:srgbClr val="45B598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fi-FI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27584" y="3501008"/>
            <a:ext cx="7776864" cy="1656184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fi-FI" dirty="0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>
          <a:xfrm>
            <a:off x="395536" y="6453336"/>
            <a:ext cx="2376264" cy="404664"/>
          </a:xfrm>
          <a:prstGeom prst="rect">
            <a:avLst/>
          </a:prstGeom>
        </p:spPr>
        <p:txBody>
          <a:bodyPr/>
          <a:lstStyle>
            <a:lvl1pPr>
              <a:defRPr sz="1100">
                <a:latin typeface="Arial" pitchFamily="34" charset="0"/>
                <a:cs typeface="Arial" pitchFamily="34" charset="0"/>
              </a:defRPr>
            </a:lvl1pPr>
          </a:lstStyle>
          <a:p>
            <a:fld id="{7A090B39-7869-4D6B-8766-6F015C4903E3}" type="datetimeFigureOut">
              <a:rPr lang="fi-FI" smtClean="0"/>
              <a:pPr/>
              <a:t>6.2.2018</a:t>
            </a:fld>
            <a:endParaRPr lang="fi-FI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Aloitus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xamk_liitutaulu-01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714" y="0"/>
            <a:ext cx="9142571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827584" y="2850505"/>
            <a:ext cx="7774632" cy="650503"/>
          </a:xfrm>
        </p:spPr>
        <p:txBody>
          <a:bodyPr>
            <a:normAutofit/>
          </a:bodyPr>
          <a:lstStyle>
            <a:lvl1pPr algn="l">
              <a:defRPr sz="3200" b="1">
                <a:solidFill>
                  <a:srgbClr val="45B598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fi-FI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27584" y="3501008"/>
            <a:ext cx="7776864" cy="1656184"/>
          </a:xfrm>
        </p:spPr>
        <p:txBody>
          <a:bodyPr/>
          <a:lstStyle>
            <a:lvl1pPr marL="0" indent="0" algn="l">
              <a:buNone/>
              <a:defRPr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fi-FI" dirty="0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>
          <a:xfrm>
            <a:off x="395536" y="6453336"/>
            <a:ext cx="2376264" cy="404664"/>
          </a:xfrm>
          <a:prstGeom prst="rect">
            <a:avLst/>
          </a:prstGeom>
        </p:spPr>
        <p:txBody>
          <a:bodyPr/>
          <a:lstStyle>
            <a:lvl1pPr>
              <a:defRPr sz="1100">
                <a:latin typeface="Arial" pitchFamily="34" charset="0"/>
                <a:cs typeface="Arial" pitchFamily="34" charset="0"/>
              </a:defRPr>
            </a:lvl1pPr>
          </a:lstStyle>
          <a:p>
            <a:fld id="{7A090B39-7869-4D6B-8766-6F015C4903E3}" type="datetimeFigureOut">
              <a:rPr lang="fi-FI" smtClean="0"/>
              <a:pPr/>
              <a:t>6.2.2018</a:t>
            </a:fld>
            <a:endParaRPr lang="fi-FI" dirty="0"/>
          </a:p>
        </p:txBody>
      </p:sp>
      <p:sp>
        <p:nvSpPr>
          <p:cNvPr id="7" name="Footer Placeholder 4"/>
          <p:cNvSpPr txBox="1">
            <a:spLocks/>
          </p:cNvSpPr>
          <p:nvPr userDrawn="1"/>
        </p:nvSpPr>
        <p:spPr>
          <a:xfrm>
            <a:off x="3412232" y="6453336"/>
            <a:ext cx="5552256" cy="40974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1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Kaakkois-Suomen ammattikorkeakoulu Oy  </a:t>
            </a:r>
            <a:r>
              <a:rPr kumimoji="0" lang="fi-FI" sz="1100" b="1" i="0" u="none" strike="noStrike" kern="1200" cap="none" spc="0" normalizeH="0" baseline="0" noProof="0" dirty="0" smtClean="0">
                <a:ln>
                  <a:noFill/>
                </a:ln>
                <a:solidFill>
                  <a:srgbClr val="45B598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/</a:t>
            </a:r>
            <a:r>
              <a:rPr kumimoji="0" lang="fi-FI" sz="1100" b="1" i="0" u="none" strike="noStrike" kern="1200" cap="none" spc="0" normalizeH="0" baseline="0" noProof="0" dirty="0" smtClean="0">
                <a:ln>
                  <a:noFill/>
                </a:ln>
                <a:solidFill>
                  <a:srgbClr val="52AE32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</a:t>
            </a:r>
            <a:r>
              <a:rPr kumimoji="0" lang="fi-FI" sz="11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</a:t>
            </a:r>
            <a:r>
              <a:rPr kumimoji="0" lang="fi-FI" sz="11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www.xamk.fi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eksti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>
            <a:normAutofit/>
          </a:bodyPr>
          <a:lstStyle>
            <a:lvl1pPr>
              <a:defRPr sz="3000" b="1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fi-FI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7584" y="2420888"/>
            <a:ext cx="7272808" cy="3456384"/>
          </a:xfrm>
        </p:spPr>
        <p:txBody>
          <a:bodyPr/>
          <a:lstStyle>
            <a:lvl1pPr>
              <a:buClr>
                <a:srgbClr val="45B598"/>
              </a:buClr>
              <a:defRPr sz="1800"/>
            </a:lvl1pPr>
            <a:lvl2pPr>
              <a:buClr>
                <a:srgbClr val="45B598"/>
              </a:buClr>
              <a:defRPr sz="1800"/>
            </a:lvl2pPr>
            <a:lvl3pPr>
              <a:buClr>
                <a:srgbClr val="45B598"/>
              </a:buClr>
              <a:defRPr sz="1800"/>
            </a:lvl3pPr>
            <a:lvl4pPr>
              <a:buClr>
                <a:srgbClr val="45B598"/>
              </a:buClr>
              <a:defRPr sz="1800"/>
            </a:lvl4pPr>
            <a:lvl5pPr>
              <a:buClr>
                <a:srgbClr val="45B598"/>
              </a:buClr>
              <a:defRPr sz="18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fi-FI" dirty="0"/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10"/>
          </p:nvPr>
        </p:nvSpPr>
        <p:spPr>
          <a:xfrm>
            <a:off x="395536" y="6453336"/>
            <a:ext cx="2376264" cy="404664"/>
          </a:xfrm>
          <a:prstGeom prst="rect">
            <a:avLst/>
          </a:prstGeom>
        </p:spPr>
        <p:txBody>
          <a:bodyPr/>
          <a:lstStyle>
            <a:lvl1pPr>
              <a:defRPr sz="1100">
                <a:latin typeface="Arial" pitchFamily="34" charset="0"/>
                <a:cs typeface="Arial" pitchFamily="34" charset="0"/>
              </a:defRPr>
            </a:lvl1pPr>
          </a:lstStyle>
          <a:p>
            <a:fld id="{7A090B39-7869-4D6B-8766-6F015C4903E3}" type="datetimeFigureOut">
              <a:rPr lang="fi-FI" smtClean="0"/>
              <a:pPr/>
              <a:t>6.2.2018</a:t>
            </a:fld>
            <a:endParaRPr lang="fi-FI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xamk_turkoosi-01.jpg"/>
          <p:cNvPicPr>
            <a:picLocks noChangeAspect="1"/>
          </p:cNvPicPr>
          <p:nvPr userDrawn="1"/>
        </p:nvPicPr>
        <p:blipFill>
          <a:blip r:embed="rId2" cstate="print"/>
          <a:srcRect b="5912"/>
          <a:stretch>
            <a:fillRect/>
          </a:stretch>
        </p:blipFill>
        <p:spPr>
          <a:xfrm>
            <a:off x="714" y="0"/>
            <a:ext cx="9142571" cy="6452558"/>
          </a:xfrm>
          <a:prstGeom prst="rect">
            <a:avLst/>
          </a:prstGeom>
        </p:spPr>
      </p:pic>
      <p:sp>
        <p:nvSpPr>
          <p:cNvPr id="9" name="Title 1"/>
          <p:cNvSpPr>
            <a:spLocks noGrp="1"/>
          </p:cNvSpPr>
          <p:nvPr>
            <p:ph type="ctrTitle" hasCustomPrompt="1"/>
          </p:nvPr>
        </p:nvSpPr>
        <p:spPr>
          <a:xfrm>
            <a:off x="827584" y="2850505"/>
            <a:ext cx="7774632" cy="650503"/>
          </a:xfrm>
        </p:spPr>
        <p:txBody>
          <a:bodyPr>
            <a:normAutofit/>
          </a:bodyPr>
          <a:lstStyle>
            <a:lvl1pPr algn="l">
              <a:defRPr sz="3200" b="1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fi-FI" dirty="0"/>
          </a:p>
        </p:txBody>
      </p:sp>
      <p:sp>
        <p:nvSpPr>
          <p:cNvPr id="10" name="Subtitle 2"/>
          <p:cNvSpPr>
            <a:spLocks noGrp="1"/>
          </p:cNvSpPr>
          <p:nvPr>
            <p:ph type="subTitle" idx="1"/>
          </p:nvPr>
        </p:nvSpPr>
        <p:spPr>
          <a:xfrm>
            <a:off x="827584" y="3501008"/>
            <a:ext cx="6912768" cy="1656184"/>
          </a:xfrm>
        </p:spPr>
        <p:txBody>
          <a:bodyPr/>
          <a:lstStyle>
            <a:lvl1pPr marL="0" indent="0" algn="l">
              <a:buNone/>
              <a:defRPr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fi-FI" dirty="0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>
          <a:xfrm>
            <a:off x="395536" y="6453336"/>
            <a:ext cx="2376264" cy="404664"/>
          </a:xfrm>
          <a:prstGeom prst="rect">
            <a:avLst/>
          </a:prstGeom>
        </p:spPr>
        <p:txBody>
          <a:bodyPr/>
          <a:lstStyle>
            <a:lvl1pPr>
              <a:defRPr sz="1100">
                <a:latin typeface="Arial" pitchFamily="34" charset="0"/>
                <a:cs typeface="Arial" pitchFamily="34" charset="0"/>
              </a:defRPr>
            </a:lvl1pPr>
          </a:lstStyle>
          <a:p>
            <a:fld id="{7A090B39-7869-4D6B-8766-6F015C4903E3}" type="datetimeFigureOut">
              <a:rPr lang="fi-FI" smtClean="0"/>
              <a:pPr/>
              <a:t>6.2.2018</a:t>
            </a:fld>
            <a:endParaRPr lang="fi-FI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palsta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fi-FI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7584" y="2420888"/>
            <a:ext cx="3668216" cy="3705275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fi-FI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0" y="2420888"/>
            <a:ext cx="3528392" cy="3705275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fi-FI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>
          <a:xfrm>
            <a:off x="395536" y="6453336"/>
            <a:ext cx="2376264" cy="404664"/>
          </a:xfrm>
          <a:prstGeom prst="rect">
            <a:avLst/>
          </a:prstGeom>
        </p:spPr>
        <p:txBody>
          <a:bodyPr/>
          <a:lstStyle>
            <a:lvl1pPr>
              <a:defRPr sz="1100">
                <a:latin typeface="Arial" pitchFamily="34" charset="0"/>
                <a:cs typeface="Arial" pitchFamily="34" charset="0"/>
              </a:defRPr>
            </a:lvl1pPr>
          </a:lstStyle>
          <a:p>
            <a:fld id="{7A090B39-7869-4D6B-8766-6F015C4903E3}" type="datetimeFigureOut">
              <a:rPr lang="fi-FI" smtClean="0"/>
              <a:pPr/>
              <a:t>6.2.2018</a:t>
            </a:fld>
            <a:endParaRPr lang="fi-FI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>
          <a:xfrm>
            <a:off x="395536" y="6453336"/>
            <a:ext cx="2376264" cy="404664"/>
          </a:xfrm>
          <a:prstGeom prst="rect">
            <a:avLst/>
          </a:prstGeom>
        </p:spPr>
        <p:txBody>
          <a:bodyPr/>
          <a:lstStyle>
            <a:lvl1pPr>
              <a:defRPr sz="1100">
                <a:latin typeface="Arial" pitchFamily="34" charset="0"/>
                <a:cs typeface="Arial" pitchFamily="34" charset="0"/>
              </a:defRPr>
            </a:lvl1pPr>
          </a:lstStyle>
          <a:p>
            <a:fld id="{7A090B39-7869-4D6B-8766-6F015C4903E3}" type="datetimeFigureOut">
              <a:rPr lang="fi-FI" smtClean="0"/>
              <a:pPr/>
              <a:t>6.2.2018</a:t>
            </a:fld>
            <a:endParaRPr lang="fi-FI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pet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xamk_viimeinen_sivu-01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714" y="0"/>
            <a:ext cx="9142571" cy="6858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95536" y="6453336"/>
            <a:ext cx="2376264" cy="404664"/>
          </a:xfrm>
          <a:prstGeom prst="rect">
            <a:avLst/>
          </a:prstGeom>
        </p:spPr>
        <p:txBody>
          <a:bodyPr/>
          <a:lstStyle>
            <a:lvl1pPr>
              <a:defRPr sz="1100">
                <a:latin typeface="Arial" pitchFamily="34" charset="0"/>
                <a:cs typeface="Arial" pitchFamily="34" charset="0"/>
              </a:defRPr>
            </a:lvl1pPr>
          </a:lstStyle>
          <a:p>
            <a:fld id="{7A090B39-7869-4D6B-8766-6F015C4903E3}" type="datetimeFigureOut">
              <a:rPr lang="fi-FI" smtClean="0"/>
              <a:pPr/>
              <a:t>6.2.2018</a:t>
            </a:fld>
            <a:endParaRPr lang="fi-FI" dirty="0"/>
          </a:p>
        </p:txBody>
      </p:sp>
      <p:sp>
        <p:nvSpPr>
          <p:cNvPr id="7" name="Footer Placeholder 4"/>
          <p:cNvSpPr txBox="1">
            <a:spLocks/>
          </p:cNvSpPr>
          <p:nvPr userDrawn="1"/>
        </p:nvSpPr>
        <p:spPr>
          <a:xfrm>
            <a:off x="3412232" y="6453336"/>
            <a:ext cx="5552256" cy="40974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1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Kaakkois-Suomen ammattikorkeakoulu Oy  </a:t>
            </a:r>
            <a:r>
              <a:rPr kumimoji="0" lang="fi-FI" sz="1100" b="1" i="0" u="none" strike="noStrike" kern="1200" cap="none" spc="0" normalizeH="0" baseline="0" noProof="0" dirty="0" smtClean="0">
                <a:ln>
                  <a:noFill/>
                </a:ln>
                <a:solidFill>
                  <a:srgbClr val="45B598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/</a:t>
            </a:r>
            <a:r>
              <a:rPr kumimoji="0" lang="fi-FI" sz="1100" b="1" i="0" u="none" strike="noStrike" kern="1200" cap="none" spc="0" normalizeH="0" baseline="0" noProof="0" dirty="0" smtClean="0">
                <a:ln>
                  <a:noFill/>
                </a:ln>
                <a:solidFill>
                  <a:srgbClr val="52AE32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</a:t>
            </a:r>
            <a:r>
              <a:rPr kumimoji="0" lang="fi-FI" sz="11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</a:t>
            </a:r>
            <a:r>
              <a:rPr kumimoji="0" lang="fi-FI" sz="11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www.xamk.fi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 userDrawn="1"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251521" y="260648"/>
            <a:ext cx="2016224" cy="8816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0" name="Picture 6"/>
          <p:cNvPicPr>
            <a:picLocks noChangeAspect="1" noChangeArrowheads="1"/>
          </p:cNvPicPr>
          <p:nvPr userDrawn="1"/>
        </p:nvPicPr>
        <p:blipFill>
          <a:blip r:embed="rId10" cstate="print"/>
          <a:srcRect l="3731" t="68023" r="6147" b="25598"/>
          <a:stretch>
            <a:fillRect/>
          </a:stretch>
        </p:blipFill>
        <p:spPr bwMode="auto">
          <a:xfrm>
            <a:off x="-8626" y="6453337"/>
            <a:ext cx="9152626" cy="432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7584" y="1340768"/>
            <a:ext cx="7272808" cy="10801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fi-FI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7584" y="2420888"/>
            <a:ext cx="7272808" cy="345638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fi-FI" dirty="0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2"/>
          </p:nvPr>
        </p:nvSpPr>
        <p:spPr>
          <a:xfrm>
            <a:off x="395536" y="6453336"/>
            <a:ext cx="2376264" cy="404664"/>
          </a:xfrm>
          <a:prstGeom prst="rect">
            <a:avLst/>
          </a:prstGeom>
        </p:spPr>
        <p:txBody>
          <a:bodyPr/>
          <a:lstStyle>
            <a:lvl1pPr>
              <a:defRPr sz="11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7A090B39-7869-4D6B-8766-6F015C4903E3}" type="datetimeFigureOut">
              <a:rPr lang="fi-FI" smtClean="0"/>
              <a:pPr/>
              <a:t>6.2.2018</a:t>
            </a:fld>
            <a:endParaRPr lang="fi-FI" dirty="0"/>
          </a:p>
        </p:txBody>
      </p:sp>
      <p:sp>
        <p:nvSpPr>
          <p:cNvPr id="11" name="Footer Placeholder 4"/>
          <p:cNvSpPr txBox="1">
            <a:spLocks/>
          </p:cNvSpPr>
          <p:nvPr userDrawn="1"/>
        </p:nvSpPr>
        <p:spPr>
          <a:xfrm>
            <a:off x="3412232" y="6453336"/>
            <a:ext cx="5552256" cy="40974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1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Kaakkois-Suomen ammattikorkeakoulu Oy  </a:t>
            </a:r>
            <a:r>
              <a:rPr kumimoji="0" lang="fi-FI" sz="1100" b="1" i="0" u="none" strike="noStrike" kern="1200" cap="none" spc="0" normalizeH="0" baseline="0" noProof="0" dirty="0" smtClean="0">
                <a:ln>
                  <a:noFill/>
                </a:ln>
                <a:solidFill>
                  <a:srgbClr val="45B598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/ </a:t>
            </a:r>
            <a:r>
              <a:rPr kumimoji="0" lang="fi-FI" sz="1100" b="1" i="0" u="none" strike="noStrike" kern="1200" cap="none" spc="0" normalizeH="0" baseline="0" noProof="0" dirty="0" smtClean="0">
                <a:ln>
                  <a:noFill/>
                </a:ln>
                <a:solidFill>
                  <a:srgbClr val="52AE32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</a:t>
            </a:r>
            <a:r>
              <a:rPr kumimoji="0" lang="fi-FI" sz="11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www.xamk.fi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2" r:id="rId2"/>
    <p:sldLayoutId id="2147483650" r:id="rId3"/>
    <p:sldLayoutId id="2147483658" r:id="rId4"/>
    <p:sldLayoutId id="2147483652" r:id="rId5"/>
    <p:sldLayoutId id="2147483655" r:id="rId6"/>
    <p:sldLayoutId id="2147483651" r:id="rId7"/>
  </p:sldLayoutIdLst>
  <p:txStyles>
    <p:titleStyle>
      <a:lvl1pPr algn="l" defTabSz="914400" rtl="0" eaLnBrk="1" latinLnBrk="0" hangingPunct="1">
        <a:spcBef>
          <a:spcPct val="0"/>
        </a:spcBef>
        <a:buNone/>
        <a:defRPr sz="3000" b="1" kern="1200">
          <a:solidFill>
            <a:srgbClr val="45B598"/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Clr>
          <a:srgbClr val="45B598"/>
        </a:buClr>
        <a:buFont typeface="Arial" pitchFamily="34" charset="0"/>
        <a:buChar char="•"/>
        <a:defRPr sz="18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Clr>
          <a:srgbClr val="45B598"/>
        </a:buClr>
        <a:buFont typeface="Arial" pitchFamily="34" charset="0"/>
        <a:buChar char="–"/>
        <a:defRPr sz="18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Clr>
          <a:srgbClr val="45B598"/>
        </a:buClr>
        <a:buFont typeface="Arial" pitchFamily="34" charset="0"/>
        <a:buChar char="•"/>
        <a:defRPr sz="18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Clr>
          <a:srgbClr val="45B598"/>
        </a:buClr>
        <a:buFont typeface="Arial" pitchFamily="34" charset="0"/>
        <a:buChar char="–"/>
        <a:defRPr sz="18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Clr>
          <a:srgbClr val="45B598"/>
        </a:buClr>
        <a:buFont typeface="Arial" pitchFamily="34" charset="0"/>
        <a:buChar char="»"/>
        <a:defRPr sz="18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CustomShape 1"/>
          <p:cNvSpPr/>
          <p:nvPr/>
        </p:nvSpPr>
        <p:spPr>
          <a:xfrm>
            <a:off x="2699792" y="116632"/>
            <a:ext cx="5991120" cy="359640"/>
          </a:xfrm>
          <a:prstGeom prst="roundRect">
            <a:avLst>
              <a:gd name="adj" fmla="val 16667"/>
            </a:avLst>
          </a:prstGeom>
          <a:solidFill>
            <a:srgbClr val="009DE0"/>
          </a:solidFill>
          <a:ln w="25560">
            <a:solidFill>
              <a:srgbClr val="3A5F8B"/>
            </a:solidFill>
            <a:round/>
          </a:ln>
        </p:spPr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fi-FI" b="1" dirty="0" smtClean="0">
                <a:solidFill>
                  <a:srgbClr val="FFFFFF"/>
                </a:solidFill>
              </a:rPr>
              <a:t>Tradenomi (AMK), liiketalous, 210 op</a:t>
            </a:r>
            <a:endParaRPr lang="fi-FI" dirty="0"/>
          </a:p>
        </p:txBody>
      </p:sp>
      <p:sp>
        <p:nvSpPr>
          <p:cNvPr id="16" name="CustomShape 2"/>
          <p:cNvSpPr/>
          <p:nvPr/>
        </p:nvSpPr>
        <p:spPr>
          <a:xfrm>
            <a:off x="2699792" y="476272"/>
            <a:ext cx="5996880" cy="774720"/>
          </a:xfrm>
          <a:prstGeom prst="roundRect">
            <a:avLst>
              <a:gd name="adj" fmla="val 16667"/>
            </a:avLst>
          </a:prstGeom>
          <a:solidFill>
            <a:srgbClr val="009DE0"/>
          </a:solidFill>
          <a:ln w="25560">
            <a:solidFill>
              <a:srgbClr val="3A5F8B"/>
            </a:solidFill>
            <a:round/>
          </a:ln>
        </p:spPr>
        <p:txBody>
          <a:bodyPr lIns="90000" tIns="45000" rIns="90000" bIns="45000" anchor="ctr"/>
          <a:lstStyle/>
          <a:p>
            <a:pPr>
              <a:lnSpc>
                <a:spcPct val="100000"/>
              </a:lnSpc>
            </a:pPr>
            <a:r>
              <a:rPr lang="fi-FI" sz="1100" dirty="0">
                <a:solidFill>
                  <a:srgbClr val="FFFFFF"/>
                </a:solidFill>
                <a:latin typeface="Calibri"/>
              </a:rPr>
              <a:t>Yleinen osaaminen:  oppimisen taidot , eettinen osaaminen,  työyhteisöosaaminen, innovaatio-osaaminen, kansainvälisyysosaaminen</a:t>
            </a:r>
            <a:endParaRPr dirty="0"/>
          </a:p>
          <a:p>
            <a:pPr>
              <a:lnSpc>
                <a:spcPct val="100000"/>
              </a:lnSpc>
            </a:pPr>
            <a:r>
              <a:rPr lang="fi-FI" sz="1100" dirty="0">
                <a:solidFill>
                  <a:srgbClr val="FFFFFF"/>
                </a:solidFill>
                <a:latin typeface="Calibri"/>
              </a:rPr>
              <a:t>Tutkintokohtainen osaaminen:  </a:t>
            </a:r>
            <a:r>
              <a:rPr lang="fi-FI" sz="1100" i="1" dirty="0" smtClean="0">
                <a:solidFill>
                  <a:srgbClr val="FFFFFF"/>
                </a:solidFill>
                <a:latin typeface="Calibri"/>
              </a:rPr>
              <a:t>talousosaaminen, asiakasosaaminen, liiketoimintaprosessien hallinta, johtaminen ja esimiestyö, tutkimus- ja kehittämisosaaminen</a:t>
            </a:r>
            <a:endParaRPr dirty="0"/>
          </a:p>
        </p:txBody>
      </p:sp>
      <p:sp>
        <p:nvSpPr>
          <p:cNvPr id="17" name="CustomShape 3"/>
          <p:cNvSpPr/>
          <p:nvPr/>
        </p:nvSpPr>
        <p:spPr>
          <a:xfrm>
            <a:off x="1259792" y="1250992"/>
            <a:ext cx="7488360" cy="621000"/>
          </a:xfrm>
          <a:prstGeom prst="roundRect">
            <a:avLst>
              <a:gd name="adj" fmla="val 16667"/>
            </a:avLst>
          </a:prstGeom>
          <a:solidFill>
            <a:srgbClr val="C6D9F1"/>
          </a:solidFill>
          <a:ln w="25560">
            <a:solidFill>
              <a:srgbClr val="3A5F8B"/>
            </a:solidFill>
            <a:round/>
          </a:ln>
        </p:spPr>
      </p:sp>
      <p:sp>
        <p:nvSpPr>
          <p:cNvPr id="18" name="CustomShape 4"/>
          <p:cNvSpPr/>
          <p:nvPr/>
        </p:nvSpPr>
        <p:spPr>
          <a:xfrm>
            <a:off x="1254392" y="2577952"/>
            <a:ext cx="7488360" cy="603000"/>
          </a:xfrm>
          <a:prstGeom prst="roundRect">
            <a:avLst>
              <a:gd name="adj" fmla="val 16667"/>
            </a:avLst>
          </a:prstGeom>
          <a:solidFill>
            <a:srgbClr val="C6D9F1"/>
          </a:solidFill>
          <a:ln w="25560">
            <a:solidFill>
              <a:srgbClr val="3A5F8B"/>
            </a:solidFill>
            <a:round/>
          </a:ln>
        </p:spPr>
      </p:sp>
      <p:sp>
        <p:nvSpPr>
          <p:cNvPr id="19" name="CustomShape 5"/>
          <p:cNvSpPr/>
          <p:nvPr/>
        </p:nvSpPr>
        <p:spPr>
          <a:xfrm>
            <a:off x="1236392" y="3837232"/>
            <a:ext cx="7488360" cy="639720"/>
          </a:xfrm>
          <a:prstGeom prst="roundRect">
            <a:avLst>
              <a:gd name="adj" fmla="val 16667"/>
            </a:avLst>
          </a:prstGeom>
          <a:solidFill>
            <a:srgbClr val="C6D9F1"/>
          </a:solidFill>
          <a:ln w="25560">
            <a:solidFill>
              <a:srgbClr val="3A5F8B"/>
            </a:solidFill>
            <a:round/>
          </a:ln>
        </p:spPr>
      </p:sp>
      <p:sp>
        <p:nvSpPr>
          <p:cNvPr id="20" name="CustomShape 6"/>
          <p:cNvSpPr/>
          <p:nvPr/>
        </p:nvSpPr>
        <p:spPr>
          <a:xfrm>
            <a:off x="1219112" y="5143312"/>
            <a:ext cx="7488360" cy="629640"/>
          </a:xfrm>
          <a:prstGeom prst="roundRect">
            <a:avLst>
              <a:gd name="adj" fmla="val 16667"/>
            </a:avLst>
          </a:prstGeom>
          <a:solidFill>
            <a:srgbClr val="C6D9F1"/>
          </a:solidFill>
          <a:ln w="25560">
            <a:solidFill>
              <a:srgbClr val="3A5F8B"/>
            </a:solidFill>
            <a:round/>
          </a:ln>
        </p:spPr>
      </p:sp>
      <p:sp>
        <p:nvSpPr>
          <p:cNvPr id="21" name="CustomShape 7"/>
          <p:cNvSpPr/>
          <p:nvPr/>
        </p:nvSpPr>
        <p:spPr>
          <a:xfrm>
            <a:off x="211472" y="5099392"/>
            <a:ext cx="1007640" cy="1295640"/>
          </a:xfrm>
          <a:prstGeom prst="roundRect">
            <a:avLst>
              <a:gd name="adj" fmla="val 16667"/>
            </a:avLst>
          </a:prstGeom>
          <a:gradFill>
            <a:gsLst>
              <a:gs pos="0">
                <a:srgbClr val="77933C"/>
              </a:gs>
              <a:gs pos="100000">
                <a:srgbClr val="E0E8F5"/>
              </a:gs>
            </a:gsLst>
            <a:path path="rect"/>
          </a:gradFill>
          <a:ln w="25560">
            <a:solidFill>
              <a:srgbClr val="3A5F8B"/>
            </a:solidFill>
            <a:round/>
          </a:ln>
        </p:spPr>
        <p:txBody>
          <a:bodyPr lIns="90000" tIns="45000" rIns="90000" bIns="45000" anchor="ctr" anchorCtr="1"/>
          <a:lstStyle/>
          <a:p>
            <a:pPr algn="ctr">
              <a:lnSpc>
                <a:spcPct val="100000"/>
              </a:lnSpc>
            </a:pPr>
            <a:r>
              <a:rPr lang="fi-FI" sz="3500" dirty="0" smtClean="0">
                <a:solidFill>
                  <a:srgbClr val="FFFFFF"/>
                </a:solidFill>
                <a:latin typeface="Calibri"/>
              </a:rPr>
              <a:t>1</a:t>
            </a:r>
            <a:endParaRPr dirty="0"/>
          </a:p>
          <a:p>
            <a:pPr algn="ctr">
              <a:lnSpc>
                <a:spcPct val="100000"/>
              </a:lnSpc>
            </a:pPr>
            <a:endParaRPr dirty="0"/>
          </a:p>
        </p:txBody>
      </p:sp>
      <p:sp>
        <p:nvSpPr>
          <p:cNvPr id="22" name="CustomShape 8"/>
          <p:cNvSpPr/>
          <p:nvPr/>
        </p:nvSpPr>
        <p:spPr>
          <a:xfrm>
            <a:off x="221912" y="3837232"/>
            <a:ext cx="1007640" cy="1225080"/>
          </a:xfrm>
          <a:prstGeom prst="roundRect">
            <a:avLst>
              <a:gd name="adj" fmla="val 16667"/>
            </a:avLst>
          </a:prstGeom>
          <a:gradFill>
            <a:gsLst>
              <a:gs pos="0">
                <a:srgbClr val="77933C"/>
              </a:gs>
              <a:gs pos="100000">
                <a:srgbClr val="E0E8F5"/>
              </a:gs>
            </a:gsLst>
            <a:path path="rect"/>
          </a:gradFill>
          <a:ln w="25560">
            <a:solidFill>
              <a:srgbClr val="3A5F8B"/>
            </a:solidFill>
            <a:round/>
          </a:ln>
        </p:spPr>
        <p:txBody>
          <a:bodyPr lIns="90000" tIns="45000" rIns="90000" bIns="45000" anchor="ctr" anchorCtr="1"/>
          <a:lstStyle/>
          <a:p>
            <a:pPr algn="ctr">
              <a:lnSpc>
                <a:spcPct val="100000"/>
              </a:lnSpc>
            </a:pPr>
            <a:r>
              <a:rPr lang="fi-FI" sz="3500" dirty="0" smtClean="0">
                <a:solidFill>
                  <a:srgbClr val="FFFFFF"/>
                </a:solidFill>
                <a:latin typeface="Calibri"/>
              </a:rPr>
              <a:t>2</a:t>
            </a:r>
            <a:endParaRPr dirty="0"/>
          </a:p>
          <a:p>
            <a:pPr algn="ctr">
              <a:lnSpc>
                <a:spcPct val="100000"/>
              </a:lnSpc>
            </a:pPr>
            <a:endParaRPr dirty="0"/>
          </a:p>
        </p:txBody>
      </p:sp>
      <p:sp>
        <p:nvSpPr>
          <p:cNvPr id="23" name="CustomShape 9"/>
          <p:cNvSpPr/>
          <p:nvPr/>
        </p:nvSpPr>
        <p:spPr>
          <a:xfrm>
            <a:off x="228392" y="2577952"/>
            <a:ext cx="1007640" cy="1223640"/>
          </a:xfrm>
          <a:prstGeom prst="roundRect">
            <a:avLst>
              <a:gd name="adj" fmla="val 16667"/>
            </a:avLst>
          </a:prstGeom>
          <a:gradFill>
            <a:gsLst>
              <a:gs pos="0">
                <a:srgbClr val="77933C"/>
              </a:gs>
              <a:gs pos="100000">
                <a:srgbClr val="E0E8F5"/>
              </a:gs>
            </a:gsLst>
            <a:path path="rect"/>
          </a:gradFill>
          <a:ln w="25560">
            <a:solidFill>
              <a:srgbClr val="3A5F8B"/>
            </a:solidFill>
            <a:round/>
          </a:ln>
        </p:spPr>
        <p:txBody>
          <a:bodyPr lIns="90000" tIns="45000" rIns="90000" bIns="45000" anchor="ctr" anchorCtr="1"/>
          <a:lstStyle/>
          <a:p>
            <a:pPr algn="ctr">
              <a:lnSpc>
                <a:spcPct val="100000"/>
              </a:lnSpc>
            </a:pPr>
            <a:r>
              <a:rPr lang="fi-FI" sz="3500" dirty="0" smtClean="0">
                <a:solidFill>
                  <a:srgbClr val="FFFFFF"/>
                </a:solidFill>
                <a:latin typeface="Calibri"/>
              </a:rPr>
              <a:t>3</a:t>
            </a:r>
            <a:endParaRPr dirty="0"/>
          </a:p>
          <a:p>
            <a:pPr algn="ctr">
              <a:lnSpc>
                <a:spcPct val="100000"/>
              </a:lnSpc>
            </a:pPr>
            <a:endParaRPr dirty="0"/>
          </a:p>
        </p:txBody>
      </p:sp>
      <p:sp>
        <p:nvSpPr>
          <p:cNvPr id="24" name="CustomShape 10"/>
          <p:cNvSpPr/>
          <p:nvPr/>
        </p:nvSpPr>
        <p:spPr>
          <a:xfrm>
            <a:off x="228392" y="1247032"/>
            <a:ext cx="1007640" cy="1295640"/>
          </a:xfrm>
          <a:prstGeom prst="roundRect">
            <a:avLst>
              <a:gd name="adj" fmla="val 16667"/>
            </a:avLst>
          </a:prstGeom>
          <a:gradFill>
            <a:gsLst>
              <a:gs pos="0">
                <a:srgbClr val="77933C"/>
              </a:gs>
              <a:gs pos="100000">
                <a:srgbClr val="E0E8F5"/>
              </a:gs>
            </a:gsLst>
            <a:path path="rect"/>
          </a:gradFill>
          <a:ln w="25560">
            <a:solidFill>
              <a:srgbClr val="3A5F8B"/>
            </a:solidFill>
            <a:round/>
          </a:ln>
        </p:spPr>
        <p:txBody>
          <a:bodyPr lIns="90000" tIns="45000" rIns="90000" bIns="45000" anchor="ctr" anchorCtr="1"/>
          <a:lstStyle/>
          <a:p>
            <a:pPr algn="ctr">
              <a:lnSpc>
                <a:spcPct val="100000"/>
              </a:lnSpc>
            </a:pPr>
            <a:r>
              <a:rPr lang="fi-FI" sz="3500" dirty="0" smtClean="0">
                <a:solidFill>
                  <a:srgbClr val="FFFFFF"/>
                </a:solidFill>
                <a:latin typeface="Calibri"/>
              </a:rPr>
              <a:t>4</a:t>
            </a:r>
            <a:endParaRPr dirty="0"/>
          </a:p>
          <a:p>
            <a:pPr algn="ctr">
              <a:lnSpc>
                <a:spcPct val="100000"/>
              </a:lnSpc>
            </a:pPr>
            <a:endParaRPr dirty="0"/>
          </a:p>
        </p:txBody>
      </p:sp>
      <p:sp>
        <p:nvSpPr>
          <p:cNvPr id="26" name="CustomShape 12"/>
          <p:cNvSpPr/>
          <p:nvPr/>
        </p:nvSpPr>
        <p:spPr>
          <a:xfrm>
            <a:off x="2882672" y="6436792"/>
            <a:ext cx="2985120" cy="289800"/>
          </a:xfrm>
          <a:prstGeom prst="roundRect">
            <a:avLst>
              <a:gd name="adj" fmla="val 16667"/>
            </a:avLst>
          </a:prstGeom>
          <a:solidFill>
            <a:srgbClr val="558ED5"/>
          </a:solidFill>
          <a:ln w="25560">
            <a:solidFill>
              <a:srgbClr val="3A5F8B"/>
            </a:solidFill>
            <a:round/>
          </a:ln>
        </p:spPr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endParaRPr/>
          </a:p>
          <a:p>
            <a:pPr algn="ctr">
              <a:lnSpc>
                <a:spcPct val="100000"/>
              </a:lnSpc>
            </a:pPr>
            <a:r>
              <a:rPr lang="fi-FI" sz="1100">
                <a:solidFill>
                  <a:srgbClr val="FFFFFF"/>
                </a:solidFill>
                <a:latin typeface="Times New Roman"/>
              </a:rPr>
              <a:t>Täydentävän osaamisen moduulit vaaleansininen </a:t>
            </a:r>
            <a:endParaRPr/>
          </a:p>
          <a:p>
            <a:pPr algn="ctr">
              <a:lnSpc>
                <a:spcPct val="100000"/>
              </a:lnSpc>
            </a:pPr>
            <a:endParaRPr/>
          </a:p>
        </p:txBody>
      </p:sp>
      <p:sp>
        <p:nvSpPr>
          <p:cNvPr id="27" name="CustomShape 13"/>
          <p:cNvSpPr/>
          <p:nvPr/>
        </p:nvSpPr>
        <p:spPr>
          <a:xfrm>
            <a:off x="228392" y="6438952"/>
            <a:ext cx="2653920" cy="287640"/>
          </a:xfrm>
          <a:prstGeom prst="roundRect">
            <a:avLst>
              <a:gd name="adj" fmla="val 16667"/>
            </a:avLst>
          </a:prstGeom>
          <a:solidFill>
            <a:srgbClr val="1F497D"/>
          </a:solidFill>
          <a:ln w="25560">
            <a:solidFill>
              <a:srgbClr val="3A5F8B"/>
            </a:solidFill>
            <a:round/>
          </a:ln>
        </p:spPr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fi-FI" sz="1100">
                <a:solidFill>
                  <a:srgbClr val="FFFFFF"/>
                </a:solidFill>
                <a:latin typeface="Times New Roman"/>
              </a:rPr>
              <a:t>Ydinosaamisen moduulit tumman sininen</a:t>
            </a:r>
            <a:endParaRPr/>
          </a:p>
        </p:txBody>
      </p:sp>
      <p:sp>
        <p:nvSpPr>
          <p:cNvPr id="28" name="CustomShape 14"/>
          <p:cNvSpPr/>
          <p:nvPr/>
        </p:nvSpPr>
        <p:spPr>
          <a:xfrm>
            <a:off x="1236032" y="1871992"/>
            <a:ext cx="7488360" cy="660960"/>
          </a:xfrm>
          <a:prstGeom prst="roundRect">
            <a:avLst>
              <a:gd name="adj" fmla="val 16667"/>
            </a:avLst>
          </a:prstGeom>
          <a:solidFill>
            <a:srgbClr val="C6D9F1"/>
          </a:solidFill>
          <a:ln w="25560">
            <a:solidFill>
              <a:srgbClr val="3A5F8B"/>
            </a:solidFill>
            <a:round/>
          </a:ln>
        </p:spPr>
      </p:sp>
      <p:sp>
        <p:nvSpPr>
          <p:cNvPr id="29" name="CustomShape 15"/>
          <p:cNvSpPr/>
          <p:nvPr/>
        </p:nvSpPr>
        <p:spPr>
          <a:xfrm>
            <a:off x="1254392" y="3209437"/>
            <a:ext cx="7488360" cy="603000"/>
          </a:xfrm>
          <a:prstGeom prst="roundRect">
            <a:avLst>
              <a:gd name="adj" fmla="val 16667"/>
            </a:avLst>
          </a:prstGeom>
          <a:solidFill>
            <a:srgbClr val="C6D9F1"/>
          </a:solidFill>
          <a:ln w="25560">
            <a:solidFill>
              <a:srgbClr val="3A5F8B"/>
            </a:solidFill>
            <a:round/>
          </a:ln>
        </p:spPr>
      </p:sp>
      <p:sp>
        <p:nvSpPr>
          <p:cNvPr id="30" name="CustomShape 16"/>
          <p:cNvSpPr/>
          <p:nvPr/>
        </p:nvSpPr>
        <p:spPr>
          <a:xfrm>
            <a:off x="1236752" y="4459672"/>
            <a:ext cx="7488360" cy="639720"/>
          </a:xfrm>
          <a:prstGeom prst="roundRect">
            <a:avLst>
              <a:gd name="adj" fmla="val 16667"/>
            </a:avLst>
          </a:prstGeom>
          <a:solidFill>
            <a:srgbClr val="C6D9F1"/>
          </a:solidFill>
          <a:ln w="25560">
            <a:solidFill>
              <a:srgbClr val="3A5F8B"/>
            </a:solidFill>
            <a:round/>
          </a:ln>
        </p:spPr>
      </p:sp>
      <p:sp>
        <p:nvSpPr>
          <p:cNvPr id="31" name="CustomShape 17"/>
          <p:cNvSpPr/>
          <p:nvPr/>
        </p:nvSpPr>
        <p:spPr>
          <a:xfrm>
            <a:off x="3924807" y="4540136"/>
            <a:ext cx="2269409" cy="458458"/>
          </a:xfrm>
          <a:prstGeom prst="roundRect">
            <a:avLst>
              <a:gd name="adj" fmla="val 16667"/>
            </a:avLst>
          </a:prstGeom>
          <a:solidFill>
            <a:srgbClr val="558ED5"/>
          </a:solidFill>
          <a:ln w="25560">
            <a:solidFill>
              <a:srgbClr val="3A5F8B"/>
            </a:solidFill>
            <a:round/>
          </a:ln>
        </p:spPr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endParaRPr dirty="0"/>
          </a:p>
          <a:p>
            <a:pPr algn="ctr">
              <a:lnSpc>
                <a:spcPct val="100000"/>
              </a:lnSpc>
            </a:pPr>
            <a:r>
              <a:rPr lang="fi-FI" sz="1400" dirty="0" smtClean="0">
                <a:solidFill>
                  <a:srgbClr val="FFFFFF"/>
                </a:solidFill>
                <a:latin typeface="Times New Roman"/>
              </a:rPr>
              <a:t>Täydentävä osaaminen           15 op</a:t>
            </a:r>
            <a:endParaRPr dirty="0"/>
          </a:p>
          <a:p>
            <a:pPr algn="ctr">
              <a:lnSpc>
                <a:spcPct val="100000"/>
              </a:lnSpc>
            </a:pPr>
            <a:endParaRPr dirty="0"/>
          </a:p>
        </p:txBody>
      </p:sp>
      <p:sp>
        <p:nvSpPr>
          <p:cNvPr id="33" name="CustomShape 19"/>
          <p:cNvSpPr/>
          <p:nvPr/>
        </p:nvSpPr>
        <p:spPr>
          <a:xfrm>
            <a:off x="1219112" y="5772952"/>
            <a:ext cx="7488360" cy="557640"/>
          </a:xfrm>
          <a:prstGeom prst="roundRect">
            <a:avLst>
              <a:gd name="adj" fmla="val 16667"/>
            </a:avLst>
          </a:prstGeom>
          <a:solidFill>
            <a:srgbClr val="C6D9F1"/>
          </a:solidFill>
          <a:ln w="25560">
            <a:solidFill>
              <a:srgbClr val="3A5F8B"/>
            </a:solidFill>
            <a:round/>
          </a:ln>
        </p:spPr>
      </p:sp>
      <p:sp>
        <p:nvSpPr>
          <p:cNvPr id="34" name="CustomShape 11"/>
          <p:cNvSpPr/>
          <p:nvPr/>
        </p:nvSpPr>
        <p:spPr>
          <a:xfrm>
            <a:off x="1500903" y="5822543"/>
            <a:ext cx="2268529" cy="458458"/>
          </a:xfrm>
          <a:prstGeom prst="roundRect">
            <a:avLst>
              <a:gd name="adj" fmla="val 16667"/>
            </a:avLst>
          </a:prstGeom>
          <a:solidFill>
            <a:srgbClr val="1F497D"/>
          </a:solidFill>
          <a:ln w="25560">
            <a:solidFill>
              <a:srgbClr val="3A5F8B"/>
            </a:solidFill>
            <a:round/>
          </a:ln>
        </p:spPr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fi-FI" sz="1400" dirty="0" smtClean="0">
                <a:solidFill>
                  <a:srgbClr val="FFFFFF"/>
                </a:solidFill>
                <a:latin typeface="Times New Roman"/>
              </a:rPr>
              <a:t>Liiketoiminnan perustaidot 15 op</a:t>
            </a:r>
            <a:endParaRPr dirty="0"/>
          </a:p>
        </p:txBody>
      </p:sp>
      <p:sp>
        <p:nvSpPr>
          <p:cNvPr id="32" name="CustomShape 11"/>
          <p:cNvSpPr/>
          <p:nvPr/>
        </p:nvSpPr>
        <p:spPr>
          <a:xfrm>
            <a:off x="6766352" y="1902704"/>
            <a:ext cx="541951" cy="1670312"/>
          </a:xfrm>
          <a:prstGeom prst="roundRect">
            <a:avLst>
              <a:gd name="adj" fmla="val 16667"/>
            </a:avLst>
          </a:prstGeom>
          <a:solidFill>
            <a:srgbClr val="1F497D"/>
          </a:solidFill>
          <a:ln w="25560">
            <a:solidFill>
              <a:srgbClr val="3A5F8B"/>
            </a:solidFill>
            <a:round/>
          </a:ln>
        </p:spPr>
        <p:txBody>
          <a:bodyPr vert="wordArtVert"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fi-FI" sz="1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OPINNÄYTE-TYÖ 15 </a:t>
            </a:r>
          </a:p>
        </p:txBody>
      </p:sp>
      <p:sp>
        <p:nvSpPr>
          <p:cNvPr id="25" name="CustomShape 11"/>
          <p:cNvSpPr/>
          <p:nvPr/>
        </p:nvSpPr>
        <p:spPr>
          <a:xfrm>
            <a:off x="3924809" y="5826576"/>
            <a:ext cx="2268529" cy="458458"/>
          </a:xfrm>
          <a:prstGeom prst="roundRect">
            <a:avLst>
              <a:gd name="adj" fmla="val 16667"/>
            </a:avLst>
          </a:prstGeom>
          <a:solidFill>
            <a:srgbClr val="1F497D"/>
          </a:solidFill>
          <a:ln w="25560">
            <a:solidFill>
              <a:srgbClr val="3A5F8B"/>
            </a:solidFill>
            <a:round/>
          </a:ln>
        </p:spPr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fi-FI" sz="1400" dirty="0" smtClean="0">
                <a:solidFill>
                  <a:srgbClr val="FFFFFF"/>
                </a:solidFill>
                <a:latin typeface="Times New Roman"/>
              </a:rPr>
              <a:t>Liiketoiminnan tuki15 op</a:t>
            </a:r>
            <a:endParaRPr dirty="0"/>
          </a:p>
        </p:txBody>
      </p:sp>
      <p:sp>
        <p:nvSpPr>
          <p:cNvPr id="35" name="CustomShape 11"/>
          <p:cNvSpPr/>
          <p:nvPr/>
        </p:nvSpPr>
        <p:spPr>
          <a:xfrm>
            <a:off x="1500903" y="5228903"/>
            <a:ext cx="2268529" cy="458458"/>
          </a:xfrm>
          <a:prstGeom prst="roundRect">
            <a:avLst>
              <a:gd name="adj" fmla="val 16667"/>
            </a:avLst>
          </a:prstGeom>
          <a:solidFill>
            <a:srgbClr val="1F497D"/>
          </a:solidFill>
          <a:ln w="25560">
            <a:solidFill>
              <a:srgbClr val="3A5F8B"/>
            </a:solidFill>
            <a:round/>
          </a:ln>
        </p:spPr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fi-FI" sz="1400" dirty="0" smtClean="0">
                <a:solidFill>
                  <a:srgbClr val="FFFFFF"/>
                </a:solidFill>
                <a:latin typeface="Times New Roman"/>
              </a:rPr>
              <a:t>Yrityksen toimintaympäristö 15 op</a:t>
            </a:r>
            <a:endParaRPr dirty="0"/>
          </a:p>
        </p:txBody>
      </p:sp>
      <p:sp>
        <p:nvSpPr>
          <p:cNvPr id="36" name="CustomShape 11"/>
          <p:cNvSpPr/>
          <p:nvPr/>
        </p:nvSpPr>
        <p:spPr>
          <a:xfrm>
            <a:off x="3924808" y="5232936"/>
            <a:ext cx="2268529" cy="458458"/>
          </a:xfrm>
          <a:prstGeom prst="roundRect">
            <a:avLst>
              <a:gd name="adj" fmla="val 16667"/>
            </a:avLst>
          </a:prstGeom>
          <a:solidFill>
            <a:srgbClr val="1F497D"/>
          </a:solidFill>
          <a:ln w="25560">
            <a:solidFill>
              <a:srgbClr val="3A5F8B"/>
            </a:solidFill>
            <a:round/>
          </a:ln>
        </p:spPr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fi-FI" sz="1400" dirty="0" smtClean="0">
                <a:solidFill>
                  <a:srgbClr val="FFFFFF"/>
                </a:solidFill>
                <a:latin typeface="Times New Roman"/>
              </a:rPr>
              <a:t>Asiakkaan ja kumppanuudet 15 op</a:t>
            </a:r>
            <a:endParaRPr dirty="0"/>
          </a:p>
        </p:txBody>
      </p:sp>
      <p:sp>
        <p:nvSpPr>
          <p:cNvPr id="37" name="CustomShape 11"/>
          <p:cNvSpPr/>
          <p:nvPr/>
        </p:nvSpPr>
        <p:spPr>
          <a:xfrm>
            <a:off x="1500903" y="4557952"/>
            <a:ext cx="2268529" cy="458458"/>
          </a:xfrm>
          <a:prstGeom prst="roundRect">
            <a:avLst>
              <a:gd name="adj" fmla="val 16667"/>
            </a:avLst>
          </a:prstGeom>
          <a:solidFill>
            <a:srgbClr val="1F497D"/>
          </a:solidFill>
          <a:ln w="25560">
            <a:solidFill>
              <a:srgbClr val="3A5F8B"/>
            </a:solidFill>
            <a:round/>
          </a:ln>
        </p:spPr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fi-FI" sz="1400" dirty="0" smtClean="0">
                <a:solidFill>
                  <a:srgbClr val="FFFFFF"/>
                </a:solidFill>
                <a:latin typeface="Times New Roman"/>
              </a:rPr>
              <a:t>Kannattava liiketoiminta        15 op</a:t>
            </a:r>
            <a:endParaRPr dirty="0"/>
          </a:p>
        </p:txBody>
      </p:sp>
      <p:sp>
        <p:nvSpPr>
          <p:cNvPr id="38" name="CustomShape 11"/>
          <p:cNvSpPr/>
          <p:nvPr/>
        </p:nvSpPr>
        <p:spPr>
          <a:xfrm>
            <a:off x="1500903" y="3947034"/>
            <a:ext cx="2268529" cy="458458"/>
          </a:xfrm>
          <a:prstGeom prst="roundRect">
            <a:avLst>
              <a:gd name="adj" fmla="val 16667"/>
            </a:avLst>
          </a:prstGeom>
          <a:solidFill>
            <a:srgbClr val="1F497D"/>
          </a:solidFill>
          <a:ln w="25560">
            <a:solidFill>
              <a:srgbClr val="3A5F8B"/>
            </a:solidFill>
            <a:round/>
          </a:ln>
        </p:spPr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fi-FI" sz="1400" dirty="0" smtClean="0">
                <a:solidFill>
                  <a:srgbClr val="FFFFFF"/>
                </a:solidFill>
                <a:latin typeface="Times New Roman"/>
              </a:rPr>
              <a:t>Liiketoimintaprosessit 15 op</a:t>
            </a:r>
            <a:endParaRPr dirty="0"/>
          </a:p>
        </p:txBody>
      </p:sp>
      <p:sp>
        <p:nvSpPr>
          <p:cNvPr id="39" name="CustomShape 11"/>
          <p:cNvSpPr/>
          <p:nvPr/>
        </p:nvSpPr>
        <p:spPr>
          <a:xfrm>
            <a:off x="1505691" y="2651797"/>
            <a:ext cx="1376622" cy="1099844"/>
          </a:xfrm>
          <a:prstGeom prst="roundRect">
            <a:avLst>
              <a:gd name="adj" fmla="val 16667"/>
            </a:avLst>
          </a:prstGeom>
          <a:solidFill>
            <a:srgbClr val="1F497D"/>
          </a:solidFill>
          <a:ln w="25560">
            <a:solidFill>
              <a:srgbClr val="3A5F8B"/>
            </a:solidFill>
            <a:round/>
          </a:ln>
        </p:spPr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fi-FI" sz="1400" dirty="0" smtClean="0">
                <a:solidFill>
                  <a:srgbClr val="FFFFFF"/>
                </a:solidFill>
                <a:latin typeface="Times New Roman"/>
              </a:rPr>
              <a:t>Tutkimus- ja </a:t>
            </a:r>
            <a:r>
              <a:rPr lang="fi-FI" sz="1400" dirty="0" err="1" smtClean="0">
                <a:solidFill>
                  <a:srgbClr val="FFFFFF"/>
                </a:solidFill>
                <a:latin typeface="Times New Roman"/>
              </a:rPr>
              <a:t>kehittämis</a:t>
            </a:r>
            <a:r>
              <a:rPr lang="fi-FI" sz="1400" dirty="0" smtClean="0">
                <a:solidFill>
                  <a:srgbClr val="FFFFFF"/>
                </a:solidFill>
                <a:latin typeface="Times New Roman"/>
              </a:rPr>
              <a:t>-osaaminen     15 op</a:t>
            </a:r>
            <a:endParaRPr dirty="0"/>
          </a:p>
        </p:txBody>
      </p:sp>
      <p:sp>
        <p:nvSpPr>
          <p:cNvPr id="40" name="CustomShape 17"/>
          <p:cNvSpPr/>
          <p:nvPr/>
        </p:nvSpPr>
        <p:spPr>
          <a:xfrm>
            <a:off x="3927661" y="3944212"/>
            <a:ext cx="2269409" cy="458458"/>
          </a:xfrm>
          <a:prstGeom prst="roundRect">
            <a:avLst>
              <a:gd name="adj" fmla="val 16667"/>
            </a:avLst>
          </a:prstGeom>
          <a:solidFill>
            <a:srgbClr val="558ED5"/>
          </a:solidFill>
          <a:ln w="25560">
            <a:solidFill>
              <a:srgbClr val="3A5F8B"/>
            </a:solidFill>
            <a:round/>
          </a:ln>
        </p:spPr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endParaRPr dirty="0"/>
          </a:p>
          <a:p>
            <a:pPr algn="ctr">
              <a:lnSpc>
                <a:spcPct val="100000"/>
              </a:lnSpc>
            </a:pPr>
            <a:r>
              <a:rPr lang="fi-FI" sz="1400" dirty="0" smtClean="0">
                <a:solidFill>
                  <a:srgbClr val="FFFFFF"/>
                </a:solidFill>
                <a:latin typeface="Times New Roman"/>
              </a:rPr>
              <a:t>Täydentävä osaaminen           15 op</a:t>
            </a:r>
            <a:endParaRPr dirty="0"/>
          </a:p>
          <a:p>
            <a:pPr algn="ctr">
              <a:lnSpc>
                <a:spcPct val="100000"/>
              </a:lnSpc>
            </a:pPr>
            <a:endParaRPr dirty="0"/>
          </a:p>
        </p:txBody>
      </p:sp>
      <p:sp>
        <p:nvSpPr>
          <p:cNvPr id="41" name="CustomShape 17"/>
          <p:cNvSpPr/>
          <p:nvPr/>
        </p:nvSpPr>
        <p:spPr>
          <a:xfrm>
            <a:off x="3100907" y="2651584"/>
            <a:ext cx="1186307" cy="1100057"/>
          </a:xfrm>
          <a:prstGeom prst="roundRect">
            <a:avLst>
              <a:gd name="adj" fmla="val 16667"/>
            </a:avLst>
          </a:prstGeom>
          <a:solidFill>
            <a:srgbClr val="558ED5"/>
          </a:solidFill>
          <a:ln w="25560">
            <a:solidFill>
              <a:srgbClr val="3A5F8B"/>
            </a:solidFill>
            <a:round/>
          </a:ln>
        </p:spPr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endParaRPr dirty="0"/>
          </a:p>
          <a:p>
            <a:pPr algn="ctr">
              <a:lnSpc>
                <a:spcPct val="100000"/>
              </a:lnSpc>
            </a:pPr>
            <a:r>
              <a:rPr lang="fi-FI" sz="1400" dirty="0" smtClean="0">
                <a:solidFill>
                  <a:srgbClr val="FFFFFF"/>
                </a:solidFill>
                <a:latin typeface="Times New Roman"/>
              </a:rPr>
              <a:t>Täydentävä osaaminen           15 op</a:t>
            </a:r>
            <a:endParaRPr dirty="0"/>
          </a:p>
          <a:p>
            <a:pPr algn="ctr">
              <a:lnSpc>
                <a:spcPct val="100000"/>
              </a:lnSpc>
            </a:pPr>
            <a:endParaRPr dirty="0"/>
          </a:p>
        </p:txBody>
      </p:sp>
      <p:sp>
        <p:nvSpPr>
          <p:cNvPr id="42" name="CustomShape 11"/>
          <p:cNvSpPr/>
          <p:nvPr/>
        </p:nvSpPr>
        <p:spPr>
          <a:xfrm>
            <a:off x="6377666" y="4540136"/>
            <a:ext cx="1113636" cy="458458"/>
          </a:xfrm>
          <a:prstGeom prst="roundRect">
            <a:avLst>
              <a:gd name="adj" fmla="val 16667"/>
            </a:avLst>
          </a:prstGeom>
          <a:solidFill>
            <a:srgbClr val="1F497D"/>
          </a:solidFill>
          <a:ln w="25560">
            <a:solidFill>
              <a:srgbClr val="3A5F8B"/>
            </a:solidFill>
            <a:round/>
          </a:ln>
        </p:spPr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fi-FI" sz="1400" dirty="0" smtClean="0">
                <a:solidFill>
                  <a:srgbClr val="FFFFFF"/>
                </a:solidFill>
                <a:latin typeface="Times New Roman"/>
              </a:rPr>
              <a:t>Harjoittelu 10 op</a:t>
            </a:r>
            <a:endParaRPr dirty="0"/>
          </a:p>
        </p:txBody>
      </p:sp>
      <p:sp>
        <p:nvSpPr>
          <p:cNvPr id="43" name="CustomShape 11"/>
          <p:cNvSpPr/>
          <p:nvPr/>
        </p:nvSpPr>
        <p:spPr>
          <a:xfrm>
            <a:off x="4591329" y="3281708"/>
            <a:ext cx="1113636" cy="458458"/>
          </a:xfrm>
          <a:prstGeom prst="roundRect">
            <a:avLst>
              <a:gd name="adj" fmla="val 16667"/>
            </a:avLst>
          </a:prstGeom>
          <a:solidFill>
            <a:srgbClr val="1F497D"/>
          </a:solidFill>
          <a:ln w="25560">
            <a:solidFill>
              <a:srgbClr val="3A5F8B"/>
            </a:solidFill>
            <a:round/>
          </a:ln>
        </p:spPr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fi-FI" sz="1400" dirty="0" smtClean="0">
                <a:solidFill>
                  <a:srgbClr val="FFFFFF"/>
                </a:solidFill>
                <a:latin typeface="Times New Roman"/>
              </a:rPr>
              <a:t>Harjoittelu 20 op</a:t>
            </a:r>
            <a:endParaRPr dirty="0"/>
          </a:p>
        </p:txBody>
      </p:sp>
      <p:sp>
        <p:nvSpPr>
          <p:cNvPr id="44" name="CustomShape 11"/>
          <p:cNvSpPr/>
          <p:nvPr/>
        </p:nvSpPr>
        <p:spPr>
          <a:xfrm>
            <a:off x="7640497" y="1880632"/>
            <a:ext cx="387719" cy="4283840"/>
          </a:xfrm>
          <a:prstGeom prst="roundRect">
            <a:avLst>
              <a:gd name="adj" fmla="val 16667"/>
            </a:avLst>
          </a:prstGeom>
          <a:solidFill>
            <a:srgbClr val="558ED5"/>
          </a:solidFill>
          <a:ln w="25560">
            <a:solidFill>
              <a:srgbClr val="3A5F8B"/>
            </a:solidFill>
            <a:round/>
          </a:ln>
        </p:spPr>
        <p:txBody>
          <a:bodyPr vert="wordArtVert"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fi-FI" sz="1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VAPAASTI VALITTAVAT 15 OP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Asiakirja" ma:contentTypeID="0x010100DFC161E1FBE6174B9B18DD5463E681E8" ma:contentTypeVersion="0" ma:contentTypeDescription="Luo uusi asiakirja." ma:contentTypeScope="" ma:versionID="facb2bdc484c0e0b54ad13aee9d03ef7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b4abf2a10b083844fea3f2ad2ecd5cc1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Sisältölaji"/>
        <xsd:element ref="dc:title" minOccurs="0" maxOccurs="1" ma:index="4" ma:displayName="Otsikk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A2CE5205-CEF4-425F-BC95-13195F934EED}">
  <ds:schemaRefs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purl.org/dc/dcmitype/"/>
    <ds:schemaRef ds:uri="http://schemas.microsoft.com/office/infopath/2007/PartnerControls"/>
    <ds:schemaRef ds:uri="http://purl.org/dc/elements/1.1/"/>
    <ds:schemaRef ds:uri="http://schemas.microsoft.com/office/2006/metadata/propertie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2F806B71-17F5-437D-BB93-04B74FCEDA8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2E530BD4-2172-4AB8-B668-1427E7C8FF3C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381</TotalTime>
  <Words>103</Words>
  <Application>Microsoft Office PowerPoint</Application>
  <PresentationFormat>Näytössä katseltava diaesitys (4:3)</PresentationFormat>
  <Paragraphs>27</Paragraphs>
  <Slides>1</Slides>
  <Notes>0</Notes>
  <HiddenSlides>0</HiddenSlides>
  <MMClips>0</MMClips>
  <ScaleCrop>false</ScaleCrop>
  <HeadingPairs>
    <vt:vector size="6" baseType="variant">
      <vt:variant>
        <vt:lpstr>Käytetyt fontit</vt:lpstr>
      </vt:variant>
      <vt:variant>
        <vt:i4>3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1</vt:i4>
      </vt:variant>
    </vt:vector>
  </HeadingPairs>
  <TitlesOfParts>
    <vt:vector size="5" baseType="lpstr">
      <vt:lpstr>Arial</vt:lpstr>
      <vt:lpstr>Calibri</vt:lpstr>
      <vt:lpstr>Times New Roman</vt:lpstr>
      <vt:lpstr>Office Theme</vt:lpstr>
      <vt:lpstr>PowerPoint-esitys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Essi Mäntynen</dc:creator>
  <cp:lastModifiedBy>Vihanta Ulla</cp:lastModifiedBy>
  <cp:revision>43</cp:revision>
  <dcterms:created xsi:type="dcterms:W3CDTF">2013-08-22T10:19:53Z</dcterms:created>
  <dcterms:modified xsi:type="dcterms:W3CDTF">2018-02-06T13:20:22Z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0x010100DFC161E1FBE6174B9B18DD5463E681E8</vt:lpwstr>
  </property>
</Properties>
</file>